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0" r:id="rId4"/>
    <p:sldId id="258" r:id="rId5"/>
    <p:sldId id="256" r:id="rId6"/>
    <p:sldId id="257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9" autoAdjust="0"/>
    <p:restoredTop sz="94660"/>
  </p:normalViewPr>
  <p:slideViewPr>
    <p:cSldViewPr snapToGrid="0">
      <p:cViewPr>
        <p:scale>
          <a:sx n="75" d="100"/>
          <a:sy n="75" d="100"/>
        </p:scale>
        <p:origin x="127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24C1-678A-4D2B-8550-CC10C877B534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94A0-3B55-47CF-A528-2A089337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9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24C1-678A-4D2B-8550-CC10C877B534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94A0-3B55-47CF-A528-2A089337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6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24C1-678A-4D2B-8550-CC10C877B534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94A0-3B55-47CF-A528-2A089337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1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24C1-678A-4D2B-8550-CC10C877B534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94A0-3B55-47CF-A528-2A089337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0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24C1-678A-4D2B-8550-CC10C877B534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94A0-3B55-47CF-A528-2A089337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35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24C1-678A-4D2B-8550-CC10C877B534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94A0-3B55-47CF-A528-2A089337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5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24C1-678A-4D2B-8550-CC10C877B534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94A0-3B55-47CF-A528-2A089337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24C1-678A-4D2B-8550-CC10C877B534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94A0-3B55-47CF-A528-2A089337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4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24C1-678A-4D2B-8550-CC10C877B534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94A0-3B55-47CF-A528-2A089337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50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24C1-678A-4D2B-8550-CC10C877B534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94A0-3B55-47CF-A528-2A089337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9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24C1-678A-4D2B-8550-CC10C877B534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94A0-3B55-47CF-A528-2A089337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32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A24C1-678A-4D2B-8550-CC10C877B534}" type="datetimeFigureOut">
              <a:rPr lang="ru-RU" smtClean="0"/>
              <a:t>31.12.2022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94A0-3B55-47CF-A528-2A089337F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7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64194-golden-line-flowers-lines-of-hq-image-free-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" y="1030061"/>
            <a:ext cx="9887003" cy="5561439"/>
          </a:xfrm>
          <a:blipFill>
            <a:blip r:embed="rId4">
              <a:alphaModFix amt="50000"/>
            </a:blip>
            <a:stretch>
              <a:fillRect/>
            </a:stretch>
          </a:blip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1586" y="180656"/>
            <a:ext cx="9738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ГБУ РД «Избербашская ЦГБ»</a:t>
            </a:r>
          </a:p>
        </p:txBody>
      </p:sp>
    </p:spTree>
    <p:extLst>
      <p:ext uri="{BB962C8B-B14F-4D97-AF65-F5344CB8AC3E}">
        <p14:creationId xmlns:p14="http://schemas.microsoft.com/office/powerpoint/2010/main" val="2628528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11B421-84FD-456A-9ED3-C9DA423DE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7723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5B1F17-A187-4B8E-AAE8-A22E5A91C057}"/>
              </a:ext>
            </a:extLst>
          </p:cNvPr>
          <p:cNvSpPr/>
          <p:nvPr/>
        </p:nvSpPr>
        <p:spPr>
          <a:xfrm>
            <a:off x="1558331" y="1194491"/>
            <a:ext cx="56460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317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  <a:ea typeface="Dotum" panose="020B0600000101010101" pitchFamily="34" charset="-127"/>
              </a:rPr>
              <a:t>С П А С И Б О </a:t>
            </a:r>
          </a:p>
          <a:p>
            <a:pPr algn="ctr"/>
            <a:r>
              <a:rPr lang="ru-RU" sz="6000" b="1" cap="none" spc="0" dirty="0">
                <a:ln w="317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  <a:ea typeface="Dotum" panose="020B0600000101010101" pitchFamily="34" charset="-127"/>
              </a:rPr>
              <a:t>з а  в н и м а н и е !</a:t>
            </a:r>
          </a:p>
        </p:txBody>
      </p:sp>
    </p:spTree>
    <p:extLst>
      <p:ext uri="{BB962C8B-B14F-4D97-AF65-F5344CB8AC3E}">
        <p14:creationId xmlns:p14="http://schemas.microsoft.com/office/powerpoint/2010/main" val="94049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46" y="1214726"/>
            <a:ext cx="7750997" cy="5465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0514" y="137508"/>
            <a:ext cx="99422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Приказ ГБУ РД «Избербашская ЦГБ» </a:t>
            </a:r>
          </a:p>
          <a:p>
            <a:pPr algn="ctr"/>
            <a:r>
              <a:rPr lang="ru-R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о мероприятиях по реализации проектов НММО </a:t>
            </a:r>
          </a:p>
        </p:txBody>
      </p:sp>
    </p:spTree>
    <p:extLst>
      <p:ext uri="{BB962C8B-B14F-4D97-AF65-F5344CB8AC3E}">
        <p14:creationId xmlns:p14="http://schemas.microsoft.com/office/powerpoint/2010/main" val="37841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1037033"/>
            <a:ext cx="3975445" cy="55081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7746" y="137508"/>
            <a:ext cx="954505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Приказ ГБУ РД «Избербашская ЦГБ» </a:t>
            </a:r>
          </a:p>
          <a:p>
            <a:pPr algn="ctr"/>
            <a:r>
              <a:rPr lang="ru-RU" sz="2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о мероприятиях по реализации проектов НММО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151" y="1456104"/>
            <a:ext cx="482524" cy="44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7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Блок-схема: процесс 24"/>
          <p:cNvSpPr/>
          <p:nvPr/>
        </p:nvSpPr>
        <p:spPr>
          <a:xfrm>
            <a:off x="8156755" y="4311538"/>
            <a:ext cx="3379009" cy="2214047"/>
          </a:xfrm>
          <a:prstGeom prst="flowChartProcess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0147587" y="4443346"/>
            <a:ext cx="1248132" cy="1950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Камбулатова</a:t>
            </a:r>
            <a:r>
              <a:rPr lang="ru-RU" sz="1400" b="1" dirty="0">
                <a:solidFill>
                  <a:srgbClr val="FF0000"/>
                </a:solidFill>
                <a:latin typeface="Bad Script" panose="02000000000000000000" pitchFamily="2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Инсаният</a:t>
            </a:r>
            <a:r>
              <a:rPr lang="ru-RU" sz="1400" b="1" dirty="0">
                <a:solidFill>
                  <a:srgbClr val="FF0000"/>
                </a:solidFill>
                <a:latin typeface="Bad Script" panose="02000000000000000000" pitchFamily="2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Абдусаламовна</a:t>
            </a:r>
            <a:endParaRPr lang="ru-RU" sz="1400" b="1" dirty="0">
              <a:solidFill>
                <a:srgbClr val="FF0000"/>
              </a:solidFill>
              <a:latin typeface="Bad Script" panose="02000000000000000000" pitchFamily="2" charset="0"/>
            </a:endParaRPr>
          </a:p>
          <a:p>
            <a:endParaRPr lang="ru-RU" sz="1400" b="1" dirty="0">
              <a:solidFill>
                <a:srgbClr val="C00000"/>
              </a:solidFill>
              <a:latin typeface="Bad Script" panose="02000000000000000000" pitchFamily="2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Bad Script" panose="02000000000000000000" pitchFamily="2" charset="0"/>
              </a:rPr>
              <a:t>Раздел работы «</a:t>
            </a:r>
            <a:r>
              <a:rPr lang="ru-RU" sz="1400" b="1" dirty="0" err="1">
                <a:solidFill>
                  <a:srgbClr val="C00000"/>
                </a:solidFill>
                <a:latin typeface="Bad Script" panose="02000000000000000000" pitchFamily="2" charset="0"/>
              </a:rPr>
              <a:t>Ответсвенный</a:t>
            </a:r>
            <a:r>
              <a:rPr lang="ru-RU" sz="1400" b="1" dirty="0">
                <a:solidFill>
                  <a:srgbClr val="C00000"/>
                </a:solidFill>
                <a:latin typeface="Bad Script" panose="02000000000000000000" pitchFamily="2" charset="0"/>
              </a:rPr>
              <a:t> по визуализации в регистратуре»</a:t>
            </a:r>
          </a:p>
          <a:p>
            <a:endParaRPr lang="ru-RU" sz="11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+79637984186</a:t>
            </a: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451298" y="4303300"/>
            <a:ext cx="3379009" cy="2214047"/>
          </a:xfrm>
          <a:prstGeom prst="flowChartProcess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356476" y="4435108"/>
            <a:ext cx="1383214" cy="1950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FF0000"/>
                </a:solidFill>
                <a:latin typeface="Bad Script" panose="02000000000000000000" pitchFamily="2" charset="0"/>
              </a:rPr>
              <a:t>Османов </a:t>
            </a:r>
            <a:r>
              <a:rPr lang="ru-RU" sz="1400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Будай</a:t>
            </a:r>
            <a:r>
              <a:rPr lang="ru-RU" sz="1400" b="1" dirty="0">
                <a:solidFill>
                  <a:srgbClr val="FF0000"/>
                </a:solidFill>
                <a:latin typeface="Bad Script" panose="02000000000000000000" pitchFamily="2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Османпашаевич</a:t>
            </a:r>
            <a:endParaRPr lang="ru-RU" sz="1400" b="1" dirty="0">
              <a:solidFill>
                <a:srgbClr val="FF0000"/>
              </a:solidFill>
              <a:latin typeface="Bad Script" panose="02000000000000000000" pitchFamily="2" charset="0"/>
            </a:endParaRPr>
          </a:p>
          <a:p>
            <a:endParaRPr lang="ru-RU" sz="1400" b="1" dirty="0">
              <a:solidFill>
                <a:srgbClr val="C00000"/>
              </a:solidFill>
              <a:latin typeface="Bad Script" panose="02000000000000000000" pitchFamily="2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Bad Script" panose="02000000000000000000" pitchFamily="2" charset="0"/>
              </a:rPr>
              <a:t>Раздел работы «</a:t>
            </a:r>
            <a:r>
              <a:rPr lang="ru-RU" sz="1400" b="1" dirty="0" err="1">
                <a:solidFill>
                  <a:srgbClr val="C00000"/>
                </a:solidFill>
                <a:latin typeface="Bad Script" panose="02000000000000000000" pitchFamily="2" charset="0"/>
              </a:rPr>
              <a:t>Ответсвенный</a:t>
            </a:r>
            <a:r>
              <a:rPr lang="ru-RU" sz="1400" b="1" dirty="0">
                <a:solidFill>
                  <a:srgbClr val="C00000"/>
                </a:solidFill>
                <a:latin typeface="Bad Script" panose="02000000000000000000" pitchFamily="2" charset="0"/>
              </a:rPr>
              <a:t> по информатизации»</a:t>
            </a:r>
            <a:endParaRPr lang="ru-RU" sz="11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sz="1100" b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+79882673447</a:t>
            </a: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10329" y="4319776"/>
            <a:ext cx="3379009" cy="2214047"/>
          </a:xfrm>
          <a:prstGeom prst="flowChartProcess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545491" y="4459822"/>
            <a:ext cx="1461468" cy="1950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FF0000"/>
                </a:solidFill>
                <a:latin typeface="Bad Script" panose="02000000000000000000" pitchFamily="2" charset="0"/>
              </a:rPr>
              <a:t>Сулейманова </a:t>
            </a:r>
            <a:r>
              <a:rPr lang="ru-RU" sz="1400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Зульфия</a:t>
            </a:r>
            <a:r>
              <a:rPr lang="ru-RU" sz="1400" b="1" dirty="0">
                <a:solidFill>
                  <a:srgbClr val="FF0000"/>
                </a:solidFill>
                <a:latin typeface="Bad Script" panose="02000000000000000000" pitchFamily="2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Кадиевна</a:t>
            </a:r>
            <a:endParaRPr lang="ru-RU" sz="1400" b="1" dirty="0">
              <a:solidFill>
                <a:srgbClr val="FF0000"/>
              </a:solidFill>
              <a:latin typeface="Bad Script" panose="02000000000000000000" pitchFamily="2" charset="0"/>
            </a:endParaRPr>
          </a:p>
          <a:p>
            <a:endParaRPr lang="ru-RU" sz="1400" b="1" dirty="0">
              <a:solidFill>
                <a:srgbClr val="C00000"/>
              </a:solidFill>
              <a:latin typeface="Bad Script" panose="02000000000000000000" pitchFamily="2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Bad Script" panose="02000000000000000000" pitchFamily="2" charset="0"/>
              </a:rPr>
              <a:t>Раздел работы «</a:t>
            </a:r>
            <a:r>
              <a:rPr lang="ru-RU" sz="1400" b="1" dirty="0" err="1">
                <a:solidFill>
                  <a:srgbClr val="C00000"/>
                </a:solidFill>
                <a:latin typeface="Bad Script" panose="02000000000000000000" pitchFamily="2" charset="0"/>
              </a:rPr>
              <a:t>Ответсвенный</a:t>
            </a:r>
            <a:r>
              <a:rPr lang="ru-RU" sz="1400" b="1" dirty="0">
                <a:solidFill>
                  <a:srgbClr val="C00000"/>
                </a:solidFill>
                <a:latin typeface="Bad Script" panose="02000000000000000000" pitchFamily="2" charset="0"/>
              </a:rPr>
              <a:t> по визуализации»</a:t>
            </a:r>
          </a:p>
          <a:p>
            <a:endParaRPr lang="ru-RU" sz="11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+79673929879</a:t>
            </a: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8156934" y="1681677"/>
            <a:ext cx="3379009" cy="2214047"/>
          </a:xfrm>
          <a:prstGeom prst="flowChartProcess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074876" y="1811044"/>
            <a:ext cx="1331603" cy="1950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Селимов</a:t>
            </a:r>
            <a:r>
              <a:rPr lang="ru-RU" sz="1400" b="1" dirty="0">
                <a:solidFill>
                  <a:srgbClr val="FF0000"/>
                </a:solidFill>
                <a:latin typeface="Bad Script" panose="02000000000000000000" pitchFamily="2" charset="0"/>
              </a:rPr>
              <a:t> Ага </a:t>
            </a:r>
            <a:r>
              <a:rPr lang="ru-RU" sz="1400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Селимович</a:t>
            </a:r>
            <a:endParaRPr lang="ru-RU" sz="1400" b="1" dirty="0">
              <a:solidFill>
                <a:srgbClr val="FF0000"/>
              </a:solidFill>
              <a:latin typeface="Bad Script" panose="02000000000000000000" pitchFamily="2" charset="0"/>
            </a:endParaRPr>
          </a:p>
          <a:p>
            <a:endParaRPr lang="ru-RU" sz="1400" b="1" dirty="0">
              <a:solidFill>
                <a:srgbClr val="C00000"/>
              </a:solidFill>
              <a:latin typeface="Bad Script" panose="02000000000000000000" pitchFamily="2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Bad Script" panose="02000000000000000000" pitchFamily="2" charset="0"/>
              </a:rPr>
              <a:t>Раздел работы «Администратор»</a:t>
            </a:r>
          </a:p>
          <a:p>
            <a:endParaRPr lang="ru-RU" sz="11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+79673929918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451883" y="1690688"/>
            <a:ext cx="3379009" cy="2214047"/>
          </a:xfrm>
          <a:prstGeom prst="flowChartProcess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453296" y="1778992"/>
            <a:ext cx="1286258" cy="1950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FF0000"/>
                </a:solidFill>
                <a:latin typeface="Bad Script" panose="02000000000000000000" pitchFamily="2" charset="0"/>
              </a:rPr>
              <a:t>Пашаев Арсен </a:t>
            </a:r>
            <a:r>
              <a:rPr lang="ru-RU" sz="1400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Нурипашаевич</a:t>
            </a:r>
            <a:endParaRPr lang="ru-RU" sz="1400" b="1" dirty="0">
              <a:solidFill>
                <a:srgbClr val="FF0000"/>
              </a:solidFill>
              <a:latin typeface="Bad Script" panose="02000000000000000000" pitchFamily="2" charset="0"/>
            </a:endParaRPr>
          </a:p>
          <a:p>
            <a:endParaRPr lang="ru-RU" sz="1400" b="1" dirty="0">
              <a:solidFill>
                <a:srgbClr val="C00000"/>
              </a:solidFill>
              <a:latin typeface="Bad Script" panose="02000000000000000000" pitchFamily="2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Bad Script" panose="02000000000000000000" pitchFamily="2" charset="0"/>
              </a:rPr>
              <a:t>Раздел работы «Улучшение процессов»</a:t>
            </a:r>
          </a:p>
          <a:p>
            <a:endParaRPr lang="ru-RU" sz="11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+79604177401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723434" y="1690688"/>
            <a:ext cx="3379009" cy="2214047"/>
          </a:xfrm>
          <a:prstGeom prst="flowChartProcess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Arial Narrow" panose="020B0606020202030204" pitchFamily="34" charset="0"/>
              </a:rPr>
              <a:t>Команда по направлению </a:t>
            </a:r>
            <a:br>
              <a:rPr lang="ru-RU" sz="4000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4000" dirty="0">
                <a:solidFill>
                  <a:srgbClr val="C00000"/>
                </a:solidFill>
                <a:latin typeface="Arial Narrow" panose="020B0606020202030204" pitchFamily="34" charset="0"/>
              </a:rPr>
              <a:t>«Региональный проект Бережливая поликлиника»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53253"/>
            <a:ext cx="1533953" cy="19817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00" y="4418629"/>
            <a:ext cx="1622926" cy="1983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0"/>
          <a:stretch/>
        </p:blipFill>
        <p:spPr>
          <a:xfrm>
            <a:off x="838200" y="1811044"/>
            <a:ext cx="1732005" cy="1983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38" y="1778992"/>
            <a:ext cx="1527267" cy="1985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"/>
          <a:stretch/>
        </p:blipFill>
        <p:spPr>
          <a:xfrm>
            <a:off x="8305038" y="4434992"/>
            <a:ext cx="1492763" cy="19836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29" y="1799153"/>
            <a:ext cx="1634597" cy="1983388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745672" y="1778992"/>
            <a:ext cx="1248132" cy="1950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FF0000"/>
                </a:solidFill>
                <a:latin typeface="Bad Script" panose="02000000000000000000" pitchFamily="2" charset="0"/>
              </a:rPr>
              <a:t>Ибрагимов Артур </a:t>
            </a:r>
            <a:r>
              <a:rPr lang="ru-RU" sz="1400" b="1" dirty="0" err="1">
                <a:solidFill>
                  <a:srgbClr val="FF0000"/>
                </a:solidFill>
                <a:latin typeface="Bad Script" panose="02000000000000000000" pitchFamily="2" charset="0"/>
              </a:rPr>
              <a:t>Минатуллаевич</a:t>
            </a:r>
            <a:endParaRPr lang="ru-RU" sz="1400" b="1" dirty="0">
              <a:solidFill>
                <a:srgbClr val="FF0000"/>
              </a:solidFill>
              <a:latin typeface="Bad Script" panose="02000000000000000000" pitchFamily="2" charset="0"/>
            </a:endParaRPr>
          </a:p>
          <a:p>
            <a:endParaRPr lang="ru-RU" sz="1400" b="1" dirty="0">
              <a:solidFill>
                <a:srgbClr val="C00000"/>
              </a:solidFill>
              <a:latin typeface="Bad Script" panose="02000000000000000000" pitchFamily="2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Bad Script" panose="02000000000000000000" pitchFamily="2" charset="0"/>
              </a:rPr>
              <a:t>Руководитель</a:t>
            </a:r>
          </a:p>
          <a:p>
            <a:r>
              <a:rPr lang="ru-RU" sz="1400" b="1" dirty="0">
                <a:solidFill>
                  <a:srgbClr val="C00000"/>
                </a:solidFill>
                <a:latin typeface="Bad Script" panose="02000000000000000000" pitchFamily="2" charset="0"/>
              </a:rPr>
              <a:t>Лидер</a:t>
            </a:r>
          </a:p>
          <a:p>
            <a:endParaRPr lang="ru-RU" sz="11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+79064800066</a:t>
            </a:r>
          </a:p>
        </p:txBody>
      </p:sp>
    </p:spTree>
    <p:extLst>
      <p:ext uri="{BB962C8B-B14F-4D97-AF65-F5344CB8AC3E}">
        <p14:creationId xmlns:p14="http://schemas.microsoft.com/office/powerpoint/2010/main" val="122865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051" y="433568"/>
            <a:ext cx="10544174" cy="823932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Cambria" panose="02040503050406030204" pitchFamily="18" charset="0"/>
              </a:rPr>
              <a:t>Стандартная операционная карта (СОК)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2801" y="3248258"/>
            <a:ext cx="1254922" cy="767772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Вход в поликлинику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80828" y="3034387"/>
            <a:ext cx="1445559" cy="119551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РЕГИСТРАТУРА</a:t>
            </a:r>
          </a:p>
          <a:p>
            <a:pPr algn="ctr"/>
            <a:r>
              <a:rPr lang="ru-RU" sz="1400" dirty="0"/>
              <a:t>время ожидания </a:t>
            </a:r>
          </a:p>
          <a:p>
            <a:pPr algn="ctr"/>
            <a:r>
              <a:rPr lang="ru-RU" sz="1400" dirty="0"/>
              <a:t>600 сек.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55395" y="3058094"/>
            <a:ext cx="1589772" cy="119551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Доврачебный кабинет время ожидания </a:t>
            </a:r>
          </a:p>
          <a:p>
            <a:pPr algn="ctr"/>
            <a:r>
              <a:rPr lang="ru-RU" sz="1400" dirty="0"/>
              <a:t>600 сек.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72971" y="3063468"/>
            <a:ext cx="1617565" cy="108305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Терапевты время ожидания </a:t>
            </a:r>
          </a:p>
          <a:p>
            <a:pPr algn="ctr"/>
            <a:r>
              <a:rPr lang="ru-RU" sz="1400" dirty="0"/>
              <a:t>900 сек.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02928" y="3071605"/>
            <a:ext cx="1478599" cy="97985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Лаборатория</a:t>
            </a:r>
            <a:r>
              <a:rPr lang="en-US" sz="1400" dirty="0"/>
              <a:t> (</a:t>
            </a:r>
            <a:r>
              <a:rPr lang="ru-RU" sz="1400" dirty="0"/>
              <a:t>забор крови) 300 сек.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70290" y="5265759"/>
            <a:ext cx="1678710" cy="89171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Функциональная Диагностика</a:t>
            </a:r>
            <a:r>
              <a:rPr lang="en-US" sz="1400" dirty="0"/>
              <a:t> 900-1200 </a:t>
            </a:r>
            <a:r>
              <a:rPr lang="ru-RU" sz="1400" dirty="0"/>
              <a:t>сек.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31777" y="1424570"/>
            <a:ext cx="1906615" cy="61210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Узкие специалисты</a:t>
            </a:r>
          </a:p>
          <a:p>
            <a:pPr algn="ctr"/>
            <a:r>
              <a:rPr lang="ru-RU" sz="1400" dirty="0"/>
              <a:t>1200 сек.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325225" y="3333829"/>
            <a:ext cx="723616" cy="51434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Выход</a:t>
            </a: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1355735" y="3343902"/>
            <a:ext cx="631670" cy="576483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27" name="Прямоугольник 26"/>
          <p:cNvSpPr/>
          <p:nvPr/>
        </p:nvSpPr>
        <p:spPr>
          <a:xfrm>
            <a:off x="1337130" y="3392253"/>
            <a:ext cx="7082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5</a:t>
            </a:r>
            <a:r>
              <a:rPr lang="ru-RU" sz="2000" dirty="0"/>
              <a:t> </a:t>
            </a:r>
            <a:r>
              <a:rPr lang="ru-RU" sz="1600" dirty="0"/>
              <a:t>сек</a:t>
            </a:r>
            <a:r>
              <a:rPr lang="ru-RU" sz="2000" dirty="0"/>
              <a:t>.</a:t>
            </a:r>
          </a:p>
        </p:txBody>
      </p:sp>
      <p:sp>
        <p:nvSpPr>
          <p:cNvPr id="28" name="Штриховая стрелка вправо 27"/>
          <p:cNvSpPr/>
          <p:nvPr/>
        </p:nvSpPr>
        <p:spPr>
          <a:xfrm>
            <a:off x="3429617" y="3341061"/>
            <a:ext cx="668070" cy="576483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29" name="Прямоугольник 28"/>
          <p:cNvSpPr/>
          <p:nvPr/>
        </p:nvSpPr>
        <p:spPr>
          <a:xfrm>
            <a:off x="3407297" y="3426720"/>
            <a:ext cx="712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5 сек.</a:t>
            </a:r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5577702" y="3317296"/>
            <a:ext cx="842190" cy="576483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31" name="Прямоугольник 30"/>
          <p:cNvSpPr/>
          <p:nvPr/>
        </p:nvSpPr>
        <p:spPr>
          <a:xfrm>
            <a:off x="5563650" y="3417912"/>
            <a:ext cx="153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120 сек.</a:t>
            </a:r>
          </a:p>
        </p:txBody>
      </p:sp>
      <p:sp>
        <p:nvSpPr>
          <p:cNvPr id="34" name="Штриховая стрелка вправо 33"/>
          <p:cNvSpPr/>
          <p:nvPr/>
        </p:nvSpPr>
        <p:spPr>
          <a:xfrm>
            <a:off x="10666486" y="3298967"/>
            <a:ext cx="675096" cy="576483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35" name="Прямоугольник 34"/>
          <p:cNvSpPr/>
          <p:nvPr/>
        </p:nvSpPr>
        <p:spPr>
          <a:xfrm>
            <a:off x="10666486" y="3392253"/>
            <a:ext cx="685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5 сек.</a:t>
            </a:r>
          </a:p>
        </p:txBody>
      </p:sp>
      <p:sp>
        <p:nvSpPr>
          <p:cNvPr id="36" name="Штриховая стрелка вправо 35"/>
          <p:cNvSpPr/>
          <p:nvPr/>
        </p:nvSpPr>
        <p:spPr>
          <a:xfrm rot="16200000">
            <a:off x="6713197" y="2249018"/>
            <a:ext cx="1025215" cy="619958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37" name="Прямоугольник 36"/>
          <p:cNvSpPr/>
          <p:nvPr/>
        </p:nvSpPr>
        <p:spPr>
          <a:xfrm rot="16200000">
            <a:off x="6742419" y="2360497"/>
            <a:ext cx="966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120 сек.</a:t>
            </a:r>
          </a:p>
        </p:txBody>
      </p:sp>
      <p:sp>
        <p:nvSpPr>
          <p:cNvPr id="38" name="Штриховая стрелка вправо 37"/>
          <p:cNvSpPr/>
          <p:nvPr/>
        </p:nvSpPr>
        <p:spPr>
          <a:xfrm rot="5400000">
            <a:off x="6602492" y="4395576"/>
            <a:ext cx="1214305" cy="619958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39" name="Прямоугольник 38"/>
          <p:cNvSpPr/>
          <p:nvPr/>
        </p:nvSpPr>
        <p:spPr>
          <a:xfrm rot="5400000">
            <a:off x="6616061" y="4548957"/>
            <a:ext cx="1234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180 + 900 сек.</a:t>
            </a:r>
          </a:p>
        </p:txBody>
      </p:sp>
      <p:sp>
        <p:nvSpPr>
          <p:cNvPr id="40" name="Штриховая стрелка вправо 39"/>
          <p:cNvSpPr/>
          <p:nvPr/>
        </p:nvSpPr>
        <p:spPr>
          <a:xfrm>
            <a:off x="7987841" y="3224163"/>
            <a:ext cx="1265568" cy="717067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41" name="Прямоугольник 40"/>
          <p:cNvSpPr/>
          <p:nvPr/>
        </p:nvSpPr>
        <p:spPr>
          <a:xfrm>
            <a:off x="8007556" y="3418487"/>
            <a:ext cx="1260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900 + 600 сек.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922432" y="1455941"/>
            <a:ext cx="723616" cy="51434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Выход</a:t>
            </a:r>
          </a:p>
        </p:txBody>
      </p:sp>
      <p:sp>
        <p:nvSpPr>
          <p:cNvPr id="33" name="Штриховая стрелка вправо 32"/>
          <p:cNvSpPr/>
          <p:nvPr/>
        </p:nvSpPr>
        <p:spPr>
          <a:xfrm>
            <a:off x="8229284" y="1421079"/>
            <a:ext cx="709505" cy="576483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42" name="Прямоугольник 41"/>
          <p:cNvSpPr/>
          <p:nvPr/>
        </p:nvSpPr>
        <p:spPr>
          <a:xfrm>
            <a:off x="8263693" y="1514365"/>
            <a:ext cx="685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5 сек.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732475" y="5470243"/>
            <a:ext cx="723616" cy="51434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Выход</a:t>
            </a:r>
          </a:p>
        </p:txBody>
      </p:sp>
      <p:sp>
        <p:nvSpPr>
          <p:cNvPr id="44" name="Штриховая стрелка вправо 43"/>
          <p:cNvSpPr/>
          <p:nvPr/>
        </p:nvSpPr>
        <p:spPr>
          <a:xfrm>
            <a:off x="8039327" y="5435381"/>
            <a:ext cx="709505" cy="576483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51" name="Прямоугольник 50"/>
          <p:cNvSpPr/>
          <p:nvPr/>
        </p:nvSpPr>
        <p:spPr>
          <a:xfrm>
            <a:off x="8073736" y="5528667"/>
            <a:ext cx="685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5 сек.</a:t>
            </a:r>
          </a:p>
        </p:txBody>
      </p:sp>
    </p:spTree>
    <p:extLst>
      <p:ext uri="{BB962C8B-B14F-4D97-AF65-F5344CB8AC3E}">
        <p14:creationId xmlns:p14="http://schemas.microsoft.com/office/powerpoint/2010/main" val="81878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850" y="236219"/>
            <a:ext cx="10820400" cy="1287781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FF0000"/>
                </a:solidFill>
                <a:latin typeface="Georgia" panose="02040502050405020303" pitchFamily="18" charset="0"/>
              </a:rPr>
              <a:t>Стандартная операционная Процедура (СОП)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2500" y="1524000"/>
            <a:ext cx="10744200" cy="493395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ru-RU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Вход в поликлинику</a:t>
            </a:r>
          </a:p>
          <a:p>
            <a:pPr marL="457200" indent="-457200" algn="l">
              <a:buAutoNum type="arabicPeriod"/>
            </a:pPr>
            <a:r>
              <a:rPr lang="ru-RU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Обращение в регистратуру</a:t>
            </a:r>
          </a:p>
          <a:p>
            <a:pPr marL="457200" indent="-457200" algn="l">
              <a:buAutoNum type="arabicPeriod"/>
            </a:pPr>
            <a:r>
              <a:rPr lang="ru-RU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Направление в доврачебный кабинет</a:t>
            </a:r>
          </a:p>
          <a:p>
            <a:pPr marL="457200" indent="-457200" algn="l">
              <a:buAutoNum type="arabicPeriod"/>
            </a:pPr>
            <a:r>
              <a:rPr lang="ru-RU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Посещение участкового терапевта</a:t>
            </a:r>
          </a:p>
          <a:p>
            <a:pPr marL="457200" indent="-457200" algn="l">
              <a:buAutoNum type="arabicPeriod"/>
            </a:pPr>
            <a:r>
              <a:rPr lang="ru-RU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Направление пациента на анализы</a:t>
            </a:r>
          </a:p>
          <a:p>
            <a:pPr marL="457200" indent="-457200" algn="l">
              <a:buAutoNum type="arabicPeriod"/>
            </a:pPr>
            <a:r>
              <a:rPr lang="ru-RU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Направление пациента на функциональные и инструментальные исследования</a:t>
            </a:r>
          </a:p>
          <a:p>
            <a:pPr marL="457200" indent="-457200" algn="l">
              <a:buAutoNum type="arabicPeriod"/>
            </a:pPr>
            <a:r>
              <a:rPr lang="ru-RU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Направление пациента к узким специалистам по мере необходимости</a:t>
            </a:r>
          </a:p>
          <a:p>
            <a:pPr marL="457200" indent="-457200" algn="l">
              <a:buAutoNum type="arabicPeriod"/>
            </a:pPr>
            <a:r>
              <a:rPr lang="ru-RU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Выход из поликлиники</a:t>
            </a:r>
          </a:p>
        </p:txBody>
      </p:sp>
    </p:spTree>
    <p:extLst>
      <p:ext uri="{BB962C8B-B14F-4D97-AF65-F5344CB8AC3E}">
        <p14:creationId xmlns:p14="http://schemas.microsoft.com/office/powerpoint/2010/main" val="55206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0" y="1273174"/>
            <a:ext cx="10515600" cy="4937125"/>
          </a:xfrm>
          <a:noFill/>
        </p:spPr>
        <p:txBody>
          <a:bodyPr>
            <a:noAutofit/>
          </a:bodyPr>
          <a:lstStyle/>
          <a:p>
            <a:pPr algn="just"/>
            <a:r>
              <a:rPr lang="ru-RU" sz="4400" b="1" dirty="0">
                <a:solidFill>
                  <a:srgbClr val="0070C0"/>
                </a:solidFill>
                <a:latin typeface="Gabriola" panose="04040605051002020D02" pitchFamily="82" charset="0"/>
              </a:rPr>
              <a:t>Вход в поликлинику</a:t>
            </a:r>
          </a:p>
          <a:p>
            <a:pPr algn="just"/>
            <a:r>
              <a:rPr lang="ru-RU" sz="4400" b="1" dirty="0">
                <a:solidFill>
                  <a:srgbClr val="0070C0"/>
                </a:solidFill>
                <a:latin typeface="Gabriola" panose="04040605051002020D02" pitchFamily="82" charset="0"/>
              </a:rPr>
              <a:t>Посещение специалистов</a:t>
            </a:r>
          </a:p>
          <a:p>
            <a:pPr algn="just"/>
            <a:r>
              <a:rPr lang="ru-RU" sz="4400" b="1" dirty="0">
                <a:solidFill>
                  <a:srgbClr val="0070C0"/>
                </a:solidFill>
                <a:latin typeface="Gabriola" panose="04040605051002020D02" pitchFamily="82" charset="0"/>
              </a:rPr>
              <a:t>Осмотр специалистов (консультация)</a:t>
            </a:r>
          </a:p>
          <a:p>
            <a:pPr algn="just"/>
            <a:r>
              <a:rPr lang="ru-RU" sz="4400" b="1" dirty="0">
                <a:solidFill>
                  <a:srgbClr val="0070C0"/>
                </a:solidFill>
                <a:latin typeface="Gabriola" panose="04040605051002020D02" pitchFamily="82" charset="0"/>
              </a:rPr>
              <a:t>Зав. Поликлиникой (согласование)</a:t>
            </a:r>
          </a:p>
          <a:p>
            <a:pPr algn="just"/>
            <a:r>
              <a:rPr lang="ru-RU" sz="4400" b="1" dirty="0">
                <a:solidFill>
                  <a:srgbClr val="0070C0"/>
                </a:solidFill>
                <a:latin typeface="Gabriola" panose="04040605051002020D02" pitchFamily="82" charset="0"/>
              </a:rPr>
              <a:t>Председатель ВК (направление на МСЭ для определения степени инвалидности)</a:t>
            </a:r>
          </a:p>
          <a:p>
            <a:pPr algn="just"/>
            <a:r>
              <a:rPr lang="ru-RU" sz="4400" b="1" dirty="0">
                <a:solidFill>
                  <a:srgbClr val="0070C0"/>
                </a:solidFill>
                <a:latin typeface="Gabriola" panose="04040605051002020D02" pitchFamily="82" charset="0"/>
              </a:rPr>
              <a:t>Выход из поликлиники</a:t>
            </a:r>
          </a:p>
          <a:p>
            <a:pPr algn="just"/>
            <a:endParaRPr lang="ru-RU" sz="4400" b="1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0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73980" y="1068050"/>
            <a:ext cx="3545633" cy="82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Форма 088-У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9903" y="2093061"/>
            <a:ext cx="1398419" cy="607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Вход в поликлинику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2074" y="3732070"/>
            <a:ext cx="2636903" cy="965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Офрмление</a:t>
            </a:r>
            <a:r>
              <a:rPr lang="ru-RU" sz="1600" dirty="0"/>
              <a:t> формы 088-У</a:t>
            </a:r>
          </a:p>
          <a:p>
            <a:pPr algn="ctr"/>
            <a:r>
              <a:rPr lang="ru-RU" sz="1600" dirty="0" err="1"/>
              <a:t>участ</a:t>
            </a:r>
            <a:r>
              <a:rPr lang="ru-RU" sz="1600" dirty="0"/>
              <a:t>. тер. узкие спец. </a:t>
            </a:r>
          </a:p>
          <a:p>
            <a:pPr algn="ctr"/>
            <a:r>
              <a:rPr lang="ru-RU" sz="1600" dirty="0"/>
              <a:t>2700 сек.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70704" y="3751164"/>
            <a:ext cx="1523486" cy="9462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Осмотр специалистов</a:t>
            </a:r>
          </a:p>
          <a:p>
            <a:pPr algn="ctr"/>
            <a:r>
              <a:rPr lang="ru-RU" sz="1600" dirty="0"/>
              <a:t>900-1200 сек.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55597" y="3732070"/>
            <a:ext cx="1728032" cy="958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 согласование зав. поликлиники</a:t>
            </a:r>
          </a:p>
          <a:p>
            <a:pPr algn="ctr"/>
            <a:r>
              <a:rPr lang="ru-RU" sz="1600" dirty="0"/>
              <a:t>1200 сек.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18925" y="3751164"/>
            <a:ext cx="2568273" cy="9328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Председатель ВК</a:t>
            </a:r>
          </a:p>
          <a:p>
            <a:pPr algn="ctr"/>
            <a:r>
              <a:rPr lang="ru-RU" sz="1600" dirty="0"/>
              <a:t>Направление на МСЭ для определения отмены инвалидности300 сек.</a:t>
            </a:r>
          </a:p>
        </p:txBody>
      </p:sp>
      <p:sp>
        <p:nvSpPr>
          <p:cNvPr id="26" name="Штриховая стрелка вправо 25"/>
          <p:cNvSpPr/>
          <p:nvPr/>
        </p:nvSpPr>
        <p:spPr>
          <a:xfrm>
            <a:off x="8383556" y="3939135"/>
            <a:ext cx="1064425" cy="567555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27" name="Прямоугольник 26"/>
          <p:cNvSpPr/>
          <p:nvPr/>
        </p:nvSpPr>
        <p:spPr>
          <a:xfrm>
            <a:off x="8383556" y="4021554"/>
            <a:ext cx="1064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5-10 сек.</a:t>
            </a:r>
          </a:p>
        </p:txBody>
      </p:sp>
      <p:sp>
        <p:nvSpPr>
          <p:cNvPr id="34" name="Штриховая стрелка вправо 33"/>
          <p:cNvSpPr/>
          <p:nvPr/>
        </p:nvSpPr>
        <p:spPr>
          <a:xfrm>
            <a:off x="5693813" y="3930833"/>
            <a:ext cx="1064425" cy="567555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35" name="Прямоугольник 34"/>
          <p:cNvSpPr/>
          <p:nvPr/>
        </p:nvSpPr>
        <p:spPr>
          <a:xfrm>
            <a:off x="5693813" y="4013252"/>
            <a:ext cx="1064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5-10 сек.</a:t>
            </a:r>
          </a:p>
        </p:txBody>
      </p:sp>
      <p:sp>
        <p:nvSpPr>
          <p:cNvPr id="36" name="Штриховая стрелка вправо 35"/>
          <p:cNvSpPr/>
          <p:nvPr/>
        </p:nvSpPr>
        <p:spPr>
          <a:xfrm>
            <a:off x="3186921" y="3939135"/>
            <a:ext cx="1064425" cy="567555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37" name="Прямоугольник 36"/>
          <p:cNvSpPr/>
          <p:nvPr/>
        </p:nvSpPr>
        <p:spPr>
          <a:xfrm>
            <a:off x="3186921" y="4021554"/>
            <a:ext cx="1064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5-10 сек.</a:t>
            </a:r>
          </a:p>
        </p:txBody>
      </p:sp>
      <p:sp>
        <p:nvSpPr>
          <p:cNvPr id="40" name="Штриховая стрелка вправо 39"/>
          <p:cNvSpPr/>
          <p:nvPr/>
        </p:nvSpPr>
        <p:spPr>
          <a:xfrm rot="5400000">
            <a:off x="1296616" y="2946895"/>
            <a:ext cx="1064425" cy="567555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41" name="Прямоугольник 40"/>
          <p:cNvSpPr/>
          <p:nvPr/>
        </p:nvSpPr>
        <p:spPr>
          <a:xfrm rot="5400000">
            <a:off x="1296616" y="3029314"/>
            <a:ext cx="1064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5-10 сек.</a:t>
            </a:r>
          </a:p>
        </p:txBody>
      </p:sp>
    </p:spTree>
    <p:extLst>
      <p:ext uri="{BB962C8B-B14F-4D97-AF65-F5344CB8AC3E}">
        <p14:creationId xmlns:p14="http://schemas.microsoft.com/office/powerpoint/2010/main" val="382859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387475"/>
            <a:ext cx="10515600" cy="4860926"/>
          </a:xfrm>
          <a:noFill/>
        </p:spPr>
        <p:txBody>
          <a:bodyPr>
            <a:noAutofit/>
          </a:bodyPr>
          <a:lstStyle/>
          <a:p>
            <a:pPr algn="just"/>
            <a:r>
              <a:rPr lang="ru-RU" sz="4000" b="1" dirty="0">
                <a:solidFill>
                  <a:srgbClr val="0070C0"/>
                </a:solidFill>
                <a:latin typeface="Gabriola" panose="04040605051002020D02" pitchFamily="82" charset="0"/>
              </a:rPr>
              <a:t>Вход в поликлинику</a:t>
            </a:r>
          </a:p>
          <a:p>
            <a:pPr algn="just"/>
            <a:r>
              <a:rPr lang="ru-RU" sz="4000" b="1" dirty="0">
                <a:solidFill>
                  <a:srgbClr val="0070C0"/>
                </a:solidFill>
                <a:latin typeface="Gabriola" panose="04040605051002020D02" pitchFamily="82" charset="0"/>
              </a:rPr>
              <a:t>Посещение участкового</a:t>
            </a:r>
          </a:p>
          <a:p>
            <a:pPr algn="just"/>
            <a:r>
              <a:rPr lang="ru-RU" sz="4000" b="1" dirty="0">
                <a:solidFill>
                  <a:srgbClr val="0070C0"/>
                </a:solidFill>
                <a:latin typeface="Gabriola" panose="04040605051002020D02" pitchFamily="82" charset="0"/>
              </a:rPr>
              <a:t>Направление на обследование (ФЛГ)</a:t>
            </a:r>
          </a:p>
          <a:p>
            <a:pPr algn="just"/>
            <a:r>
              <a:rPr lang="ru-RU" sz="4000" b="1" dirty="0">
                <a:solidFill>
                  <a:srgbClr val="0070C0"/>
                </a:solidFill>
                <a:latin typeface="Gabriola" panose="04040605051002020D02" pitchFamily="82" charset="0"/>
              </a:rPr>
              <a:t>Направление на лабораторные исследования</a:t>
            </a:r>
          </a:p>
          <a:p>
            <a:pPr algn="just"/>
            <a:r>
              <a:rPr lang="ru-RU" sz="4000" b="1" dirty="0">
                <a:solidFill>
                  <a:srgbClr val="0070C0"/>
                </a:solidFill>
                <a:latin typeface="Gabriola" panose="04040605051002020D02" pitchFamily="82" charset="0"/>
              </a:rPr>
              <a:t>Определение группы здоровья и диспансерного наблюдения</a:t>
            </a:r>
          </a:p>
          <a:p>
            <a:pPr algn="just"/>
            <a:r>
              <a:rPr lang="ru-RU" sz="4000" b="1" dirty="0">
                <a:solidFill>
                  <a:srgbClr val="0070C0"/>
                </a:solidFill>
                <a:latin typeface="Gabriola" panose="04040605051002020D02" pitchFamily="82" charset="0"/>
              </a:rPr>
              <a:t>Направление на 2-ой этап диспансеризации по показаниям</a:t>
            </a:r>
          </a:p>
          <a:p>
            <a:pPr algn="just"/>
            <a:r>
              <a:rPr lang="ru-RU" sz="4000" b="1" dirty="0">
                <a:solidFill>
                  <a:srgbClr val="0070C0"/>
                </a:solidFill>
                <a:latin typeface="Gabriola" panose="04040605051002020D02" pitchFamily="82" charset="0"/>
              </a:rPr>
              <a:t>Выход из поликлиники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1930" y="464144"/>
            <a:ext cx="7488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 этап диспансеризации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015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365</Words>
  <Application>Microsoft Office PowerPoint</Application>
  <PresentationFormat>Широкоэкранный</PresentationFormat>
  <Paragraphs>102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Batang</vt:lpstr>
      <vt:lpstr>Arial</vt:lpstr>
      <vt:lpstr>Arial Narrow</vt:lpstr>
      <vt:lpstr>Bad Script</vt:lpstr>
      <vt:lpstr>Book Antiqua</vt:lpstr>
      <vt:lpstr>Calibri</vt:lpstr>
      <vt:lpstr>Calibri Light</vt:lpstr>
      <vt:lpstr>Cambria</vt:lpstr>
      <vt:lpstr>Gabriola</vt:lpstr>
      <vt:lpstr>Georgia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Команда по направлению  «Региональный проект Бережливая поликлиника»</vt:lpstr>
      <vt:lpstr>Стандартная операционная карта (СОК)</vt:lpstr>
      <vt:lpstr>Стандартная операционная Процедура (СОП)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СОК</dc:title>
  <dc:creator>Admin</dc:creator>
  <cp:lastModifiedBy>User</cp:lastModifiedBy>
  <cp:revision>34</cp:revision>
  <cp:lastPrinted>2022-12-02T08:05:10Z</cp:lastPrinted>
  <dcterms:created xsi:type="dcterms:W3CDTF">2022-12-01T13:17:39Z</dcterms:created>
  <dcterms:modified xsi:type="dcterms:W3CDTF">2022-12-31T12:53:32Z</dcterms:modified>
</cp:coreProperties>
</file>